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>
        <p:scale>
          <a:sx n="70" d="100"/>
          <a:sy n="70" d="100"/>
        </p:scale>
        <p:origin x="951" y="7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6B6E3-62BC-455D-BD7D-86EB28B26B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94485" y="1400703"/>
            <a:ext cx="6132990" cy="1825096"/>
          </a:xfrm>
        </p:spPr>
        <p:txBody>
          <a:bodyPr>
            <a:noAutofit/>
          </a:bodyPr>
          <a:lstStyle/>
          <a:p>
            <a:pPr algn="ctr"/>
            <a:r>
              <a:rPr lang="en-US" sz="7200" dirty="0"/>
              <a:t>NBA CAREER predictor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074832-AAD5-4CE6-A2D7-8810F2CF88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71906" y="3225799"/>
            <a:ext cx="6132990" cy="685800"/>
          </a:xfrm>
        </p:spPr>
        <p:txBody>
          <a:bodyPr>
            <a:normAutofit/>
          </a:bodyPr>
          <a:lstStyle/>
          <a:p>
            <a:r>
              <a:rPr lang="en-US" dirty="0"/>
              <a:t>Robert Johnson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2A0C6C-4009-4E6B-B51B-A0FF5E7135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263" b="99798" l="9933" r="91582">
                        <a14:foregroundMark x1="45791" y1="25859" x2="46970" y2="33535"/>
                        <a14:foregroundMark x1="46633" y1="9293" x2="45960" y2="15354"/>
                        <a14:foregroundMark x1="49832" y1="6263" x2="58418" y2="6263"/>
                        <a14:foregroundMark x1="58418" y1="6263" x2="58754" y2="6667"/>
                        <a14:foregroundMark x1="34856" y1="94042" x2="42424" y2="92121"/>
                        <a14:foregroundMark x1="42424" y1="92121" x2="45791" y2="88081"/>
                        <a14:foregroundMark x1="63131" y1="88283" x2="68586" y2="91919"/>
                        <a14:foregroundMark x1="81244" y1="85211" x2="81313" y2="85051"/>
                        <a14:foregroundMark x1="23623" y1="98831" x2="25926" y2="99798"/>
                        <a14:foregroundMark x1="19192" y1="96970" x2="19538" y2="97115"/>
                        <a14:foregroundMark x1="90345" y1="78396" x2="91582" y2="87677"/>
                        <a14:foregroundMark x1="90236" y1="77576" x2="90290" y2="77980"/>
                        <a14:foregroundMark x1="91582" y1="87677" x2="89899" y2="91919"/>
                        <a14:backgroundMark x1="26431" y1="88081" x2="31145" y2="92727"/>
                        <a14:backgroundMark x1="32828" y1="92727" x2="32323" y2="93737"/>
                        <a14:backgroundMark x1="19192" y1="97576" x2="22896" y2="99798"/>
                        <a14:backgroundMark x1="81481" y1="85455" x2="73737" y2="93535"/>
                        <a14:backgroundMark x1="71549" y1="91919" x2="71549" y2="93333"/>
                        <a14:backgroundMark x1="81145" y1="85051" x2="81145" y2="85051"/>
                        <a14:backgroundMark x1="90236" y1="77980" x2="90236" y2="77980"/>
                        <a14:backgroundMark x1="90404" y1="77980" x2="90572" y2="78182"/>
                        <a14:backgroundMark x1="90236" y1="92323" x2="90236" y2="92323"/>
                        <a14:backgroundMark x1="19024" y1="97576" x2="19024" y2="97576"/>
                      </a14:backgroundRemoval>
                    </a14:imgEffect>
                  </a14:imgLayer>
                </a14:imgProps>
              </a:ext>
            </a:extLst>
          </a:blip>
          <a:srcRect l="13375" r="3376" b="1"/>
          <a:stretch/>
        </p:blipFill>
        <p:spPr>
          <a:xfrm>
            <a:off x="0" y="829213"/>
            <a:ext cx="5919605" cy="5919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6889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ADF4F-81BC-4EC8-AC5D-9CB4EFD65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3809" y="430002"/>
            <a:ext cx="8610600" cy="1293028"/>
          </a:xfrm>
        </p:spPr>
        <p:txBody>
          <a:bodyPr/>
          <a:lstStyle/>
          <a:p>
            <a:r>
              <a:rPr lang="en-US" dirty="0"/>
              <a:t>What is next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1F9DA-99FE-450A-9C82-5560A9ED5B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0" y="2002810"/>
            <a:ext cx="5261212" cy="4024125"/>
          </a:xfrm>
        </p:spPr>
        <p:txBody>
          <a:bodyPr>
            <a:normAutofit/>
          </a:bodyPr>
          <a:lstStyle/>
          <a:p>
            <a:r>
              <a:rPr lang="en-US" sz="2400" dirty="0"/>
              <a:t>Adding more performance data to the model could improve the reliably of predicting career length. </a:t>
            </a:r>
          </a:p>
          <a:p>
            <a:endParaRPr lang="en-US" sz="2400" dirty="0"/>
          </a:p>
          <a:p>
            <a:r>
              <a:rPr lang="en-US" sz="2400" dirty="0"/>
              <a:t>Adding the injury and recovery history would also set the stage for a better model.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FB43F0-33AA-48D9-B351-3F68E209D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2217" y="957098"/>
            <a:ext cx="3782989" cy="5722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743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CFD580F5-E7BF-4C1D-BEFD-4A4601EBA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B8E41B83-C09C-4859-AB94-511A2C0BB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39E05C4E-6F76-43EC-9537-2BA7871BB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2768AF-7C07-4D0B-9D2E-FE5423BAA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430" y="511890"/>
            <a:ext cx="3977639" cy="16002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Finding greatness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478F9-66F8-4648-87CB-D5A653645C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0" y="2364573"/>
            <a:ext cx="3977639" cy="385411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 dirty="0"/>
              <a:t>It Starts Early </a:t>
            </a:r>
          </a:p>
          <a:p>
            <a:endParaRPr lang="en-US" sz="2800" dirty="0"/>
          </a:p>
          <a:p>
            <a:r>
              <a:rPr lang="en-US" sz="2800" dirty="0"/>
              <a:t>Complicated</a:t>
            </a:r>
          </a:p>
          <a:p>
            <a:endParaRPr lang="en-US" sz="2800" dirty="0"/>
          </a:p>
          <a:p>
            <a:r>
              <a:rPr lang="en-US" sz="2800" dirty="0"/>
              <a:t>Many False Positives</a:t>
            </a:r>
          </a:p>
          <a:p>
            <a:endParaRPr lang="en-US" sz="2800" dirty="0"/>
          </a:p>
          <a:p>
            <a:r>
              <a:rPr lang="en-US" sz="2800" dirty="0"/>
              <a:t> Unknown Misses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1A3AF0D-66C7-4464-A11E-D0ABBD8E81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105" b="2"/>
          <a:stretch/>
        </p:blipFill>
        <p:spPr>
          <a:xfrm>
            <a:off x="4972699" y="746126"/>
            <a:ext cx="6533501" cy="5472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717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9">
            <a:extLst>
              <a:ext uri="{FF2B5EF4-FFF2-40B4-BE49-F238E27FC236}">
                <a16:creationId xmlns:a16="http://schemas.microsoft.com/office/drawing/2014/main" id="{BDFADFB3-3D44-49A8-AE3B-A87C61607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 useBgFill="1">
        <p:nvSpPr>
          <p:cNvPr id="16" name="Rectangle 11">
            <a:extLst>
              <a:ext uri="{FF2B5EF4-FFF2-40B4-BE49-F238E27FC236}">
                <a16:creationId xmlns:a16="http://schemas.microsoft.com/office/drawing/2014/main" id="{CD94F7C0-1344-4B3C-AFCB-E7F006BB5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EC584A2-4215-4DB8-AE1F-E3768D77E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929EA4-1EBF-4A57-94B0-CEEE43DCC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568944"/>
            <a:ext cx="3977639" cy="16002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cap="all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Deciding Greatness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6A389-A9F4-4A31-A8C9-215A5B1E29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0" y="2364573"/>
            <a:ext cx="3977639" cy="385411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 dirty="0"/>
              <a:t>Risky </a:t>
            </a:r>
          </a:p>
          <a:p>
            <a:endParaRPr lang="en-US" sz="2800" dirty="0"/>
          </a:p>
          <a:p>
            <a:r>
              <a:rPr lang="en-US" sz="2800" dirty="0"/>
              <a:t>Not A Science</a:t>
            </a:r>
          </a:p>
          <a:p>
            <a:endParaRPr lang="en-US" sz="2800" dirty="0"/>
          </a:p>
          <a:p>
            <a:r>
              <a:rPr lang="en-US" sz="2800" dirty="0"/>
              <a:t>Pays To Be Early</a:t>
            </a:r>
          </a:p>
          <a:p>
            <a:endParaRPr lang="en-US" sz="2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7FEDED8-6E54-48FF-81E8-93674998874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972699" y="933658"/>
            <a:ext cx="7085098" cy="472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874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9A22DDE2-FB2D-421B-B377-F9AD495CE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4" name="Rounded Rectangle 14">
            <a:extLst>
              <a:ext uri="{FF2B5EF4-FFF2-40B4-BE49-F238E27FC236}">
                <a16:creationId xmlns:a16="http://schemas.microsoft.com/office/drawing/2014/main" id="{637BD688-14A6-4B96-B8A2-3CD81C054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B7B2544F-CA5E-40F6-9525-716A90C83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D2B93162-635C-46F5-97EC-E98C1659F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4375150"/>
            <a:ext cx="4636008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88B250-E215-42C2-BBDF-8A42A619E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914" y="691254"/>
            <a:ext cx="3982179" cy="46978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400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EF1DF-A142-4E8E-95FE-35D1A85AB0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57825" y="987287"/>
            <a:ext cx="5755949" cy="469789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800" dirty="0"/>
              <a:t>Can we, by only looking at the tangible features of players who make it to the NBA,  determine with reasonable certainty the length of the players NBA career.</a:t>
            </a:r>
          </a:p>
        </p:txBody>
      </p:sp>
    </p:spTree>
    <p:extLst>
      <p:ext uri="{BB962C8B-B14F-4D97-AF65-F5344CB8AC3E}">
        <p14:creationId xmlns:p14="http://schemas.microsoft.com/office/powerpoint/2010/main" val="2635102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7B1A1-55B7-46EE-872D-7843A5802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64373"/>
            <a:ext cx="11506201" cy="1293028"/>
          </a:xfrm>
        </p:spPr>
        <p:txBody>
          <a:bodyPr/>
          <a:lstStyle/>
          <a:p>
            <a:r>
              <a:rPr lang="en-US" dirty="0"/>
              <a:t>Known 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knowns</a:t>
            </a:r>
            <a:r>
              <a:rPr lang="en-US" dirty="0"/>
              <a:t> and known </a:t>
            </a:r>
            <a:r>
              <a:rPr lang="en-US" dirty="0">
                <a:solidFill>
                  <a:srgbClr val="FF0000"/>
                </a:solidFill>
              </a:rPr>
              <a:t>Unknowns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5B883-4DAB-4C41-93F9-39BC6D3209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49071" y="2276446"/>
            <a:ext cx="2453185" cy="4024125"/>
          </a:xfrm>
        </p:spPr>
        <p:txBody>
          <a:bodyPr/>
          <a:lstStyle/>
          <a:p>
            <a:pPr marL="0" indent="0" algn="ctr">
              <a:buNone/>
            </a:pPr>
            <a:r>
              <a:rPr lang="en-US" sz="2400" b="1" dirty="0"/>
              <a:t>Knowns</a:t>
            </a:r>
          </a:p>
          <a:p>
            <a:pPr marL="0" indent="0" algn="ctr">
              <a:buNone/>
            </a:pPr>
            <a:endParaRPr lang="en-US" dirty="0"/>
          </a:p>
          <a:p>
            <a:r>
              <a:rPr lang="en-US" sz="2400" dirty="0"/>
              <a:t>Player Height</a:t>
            </a:r>
          </a:p>
          <a:p>
            <a:endParaRPr lang="en-US" sz="2400" dirty="0"/>
          </a:p>
          <a:p>
            <a:r>
              <a:rPr lang="en-US" sz="2400" dirty="0"/>
              <a:t>Weight</a:t>
            </a:r>
          </a:p>
          <a:p>
            <a:endParaRPr lang="en-US" sz="2400" dirty="0"/>
          </a:p>
          <a:p>
            <a:r>
              <a:rPr lang="en-US" sz="2400" dirty="0"/>
              <a:t>Position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605C50-D899-47FF-8718-86C793EADE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068938" y="2276445"/>
            <a:ext cx="2826223" cy="4024125"/>
          </a:xfrm>
        </p:spPr>
        <p:txBody>
          <a:bodyPr/>
          <a:lstStyle/>
          <a:p>
            <a:pPr marL="0" indent="0" algn="ctr">
              <a:buNone/>
            </a:pPr>
            <a:r>
              <a:rPr lang="en-US" sz="2400" b="1" dirty="0"/>
              <a:t>Unknowns</a:t>
            </a:r>
          </a:p>
          <a:p>
            <a:pPr marL="0" indent="0" algn="ctr">
              <a:buNone/>
            </a:pPr>
            <a:endParaRPr lang="en-US" dirty="0"/>
          </a:p>
          <a:p>
            <a:r>
              <a:rPr lang="en-US" dirty="0"/>
              <a:t>Player motivation</a:t>
            </a:r>
          </a:p>
          <a:p>
            <a:endParaRPr lang="en-US" dirty="0"/>
          </a:p>
          <a:p>
            <a:r>
              <a:rPr lang="en-US" dirty="0"/>
              <a:t>Injury history</a:t>
            </a:r>
          </a:p>
          <a:p>
            <a:endParaRPr lang="en-US" dirty="0"/>
          </a:p>
          <a:p>
            <a:r>
              <a:rPr lang="en-US" dirty="0"/>
              <a:t>Skill level</a:t>
            </a:r>
          </a:p>
          <a:p>
            <a:endParaRPr lang="en-US" dirty="0"/>
          </a:p>
          <a:p>
            <a:r>
              <a:rPr lang="en-US" dirty="0"/>
              <a:t>Coachability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DAFB74-8A47-434B-98E7-E0DBCFE55B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23063" y="2522105"/>
            <a:ext cx="5559422" cy="3414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263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DFADFB3-3D44-49A8-AE3B-A87C61607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33FD2F-5822-4B4F-A21D-3C7B419C5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666" y="428201"/>
            <a:ext cx="8610600" cy="12930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Project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34A60-899A-4208-9715-00964CE9E5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3" y="2194560"/>
            <a:ext cx="5816600" cy="402412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dirty="0"/>
              <a:t>The problem described above is a prediction problem - I am attempting to predict the number of seasons played. I tested two different regression models for this problem. The first was a Linear regression model then a random forest model. I will use accuracy compared to null model as the primary metric to evaluate each model.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B9B317-E4B6-4809-BFB3-09672B4E67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5477" y="1589873"/>
            <a:ext cx="5616523" cy="511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249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801531-CA48-47FC-AE6A-F6288D3820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122"/>
          <a:stretch/>
        </p:blipFill>
        <p:spPr>
          <a:xfrm>
            <a:off x="3547795" y="2661217"/>
            <a:ext cx="5096409" cy="41967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AA11C1-1D4F-4DF6-974F-95B0A576F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18448" y="279877"/>
            <a:ext cx="8610600" cy="1293028"/>
          </a:xfrm>
        </p:spPr>
        <p:txBody>
          <a:bodyPr/>
          <a:lstStyle/>
          <a:p>
            <a:r>
              <a:rPr lang="en-US" dirty="0"/>
              <a:t>Model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CE8C2-0F67-41DE-9B1C-7F3EC02FF9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1901" y="1368189"/>
            <a:ext cx="5442045" cy="52646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b="1" dirty="0"/>
              <a:t>Linear Regression</a:t>
            </a:r>
          </a:p>
          <a:p>
            <a:pPr marL="0" indent="0" algn="ctr">
              <a:buNone/>
            </a:pPr>
            <a:endParaRPr lang="en-US" sz="2400" b="1" dirty="0"/>
          </a:p>
          <a:p>
            <a:pPr marL="0" indent="0">
              <a:buNone/>
            </a:pPr>
            <a:r>
              <a:rPr lang="en-US" sz="2400" b="1" dirty="0"/>
              <a:t>Compared to the null model this model delivered superior outperformance 7% of the time.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B3F1CE-304F-4F10-BAB5-A6B0CF2A9A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6459" y="1286303"/>
            <a:ext cx="5240741" cy="54965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b="1" dirty="0"/>
              <a:t>Random Forest Regressor </a:t>
            </a:r>
          </a:p>
          <a:p>
            <a:pPr marL="0" indent="0" algn="ctr">
              <a:buNone/>
            </a:pPr>
            <a:endParaRPr lang="en-US" sz="2400" b="1" dirty="0"/>
          </a:p>
          <a:p>
            <a:pPr marL="0" indent="0">
              <a:buNone/>
            </a:pPr>
            <a:r>
              <a:rPr lang="en-US" sz="2400" b="1" dirty="0"/>
              <a:t>Compared to the null model this model delivered superior outperformance 14% of the time.</a:t>
            </a:r>
          </a:p>
        </p:txBody>
      </p:sp>
    </p:spTree>
    <p:extLst>
      <p:ext uri="{BB962C8B-B14F-4D97-AF65-F5344CB8AC3E}">
        <p14:creationId xmlns:p14="http://schemas.microsoft.com/office/powerpoint/2010/main" val="668503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D46EC-496E-4DE0-B836-CE0B2759A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2896" y="75161"/>
            <a:ext cx="8610600" cy="1293028"/>
          </a:xfrm>
        </p:spPr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44F38-2F36-4F45-B1A4-23B757CA72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63471" y="1368189"/>
            <a:ext cx="10847697" cy="7806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BLUF</a:t>
            </a:r>
            <a:r>
              <a:rPr lang="en-US" sz="2400" dirty="0"/>
              <a:t>: The models were unable to reliably predict player career length.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63D0F4-F3C3-4E31-ABA6-7A191BD0572F}"/>
              </a:ext>
            </a:extLst>
          </p:cNvPr>
          <p:cNvSpPr txBox="1"/>
          <p:nvPr/>
        </p:nvSpPr>
        <p:spPr>
          <a:xfrm>
            <a:off x="361665" y="2148842"/>
            <a:ext cx="401244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Actions taken:</a:t>
            </a:r>
          </a:p>
          <a:p>
            <a:endParaRPr lang="en-US" sz="2400" dirty="0"/>
          </a:p>
          <a:p>
            <a:r>
              <a:rPr lang="en-US" sz="2400" dirty="0"/>
              <a:t>Feature engineering</a:t>
            </a:r>
          </a:p>
          <a:p>
            <a:endParaRPr lang="en-US" sz="2400" dirty="0"/>
          </a:p>
          <a:p>
            <a:r>
              <a:rPr lang="en-US" sz="2400" dirty="0"/>
              <a:t>Combining data frames </a:t>
            </a:r>
          </a:p>
          <a:p>
            <a:endParaRPr lang="en-US" sz="2400" dirty="0"/>
          </a:p>
          <a:p>
            <a:r>
              <a:rPr lang="en-US" sz="2400" dirty="0"/>
              <a:t>Various other models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50B592-33C9-4FB4-9252-335391073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8237" y="2268016"/>
            <a:ext cx="6957464" cy="3928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142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3D250-40CD-43D2-97B3-A9B83287E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51757"/>
            <a:ext cx="8610600" cy="1293028"/>
          </a:xfrm>
        </p:spPr>
        <p:txBody>
          <a:bodyPr/>
          <a:lstStyle/>
          <a:p>
            <a:r>
              <a:rPr lang="en-US" dirty="0"/>
              <a:t>What does it mean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82094-6444-4BE8-B6D1-862DAE44D4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0046" y="1566761"/>
            <a:ext cx="8983638" cy="4531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BLUF: </a:t>
            </a:r>
            <a:r>
              <a:rPr lang="en-US" sz="2400" dirty="0"/>
              <a:t>You need more that the tangibles.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952390-D43F-4925-9130-45072B0835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2497539"/>
            <a:ext cx="9091684" cy="3808703"/>
          </a:xfrm>
        </p:spPr>
        <p:txBody>
          <a:bodyPr>
            <a:normAutofit/>
          </a:bodyPr>
          <a:lstStyle/>
          <a:p>
            <a:r>
              <a:rPr lang="en-US" dirty="0"/>
              <a:t>Height and Weight are very important indicators for athletes when they are young.</a:t>
            </a:r>
          </a:p>
          <a:p>
            <a:endParaRPr lang="en-US" dirty="0"/>
          </a:p>
          <a:p>
            <a:r>
              <a:rPr lang="en-US" dirty="0"/>
              <a:t>Height, Weight, and Position are less important among NBA players.   </a:t>
            </a:r>
          </a:p>
          <a:p>
            <a:endParaRPr lang="en-US" dirty="0"/>
          </a:p>
          <a:p>
            <a:r>
              <a:rPr lang="en-US" dirty="0"/>
              <a:t>75% of player are within 5 inches and 20 pounds of each other this low variation is a limiting factor. </a:t>
            </a:r>
          </a:p>
        </p:txBody>
      </p:sp>
    </p:spTree>
    <p:extLst>
      <p:ext uri="{BB962C8B-B14F-4D97-AF65-F5344CB8AC3E}">
        <p14:creationId xmlns:p14="http://schemas.microsoft.com/office/powerpoint/2010/main" val="2723224100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301</Words>
  <Application>Microsoft Office PowerPoint</Application>
  <PresentationFormat>Widescreen</PresentationFormat>
  <Paragraphs>67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Century Gothic</vt:lpstr>
      <vt:lpstr>Vapor Trail</vt:lpstr>
      <vt:lpstr>NBA CAREER predictor</vt:lpstr>
      <vt:lpstr>Finding greatness</vt:lpstr>
      <vt:lpstr>Deciding Greatness</vt:lpstr>
      <vt:lpstr>Problem Statement</vt:lpstr>
      <vt:lpstr>Known knowns and known Unknowns</vt:lpstr>
      <vt:lpstr>Project Approach</vt:lpstr>
      <vt:lpstr>Model solution</vt:lpstr>
      <vt:lpstr>evaluation</vt:lpstr>
      <vt:lpstr>What does it mean</vt:lpstr>
      <vt:lpstr>What is next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NBA CAREER prediction</dc:title>
  <dc:creator>Robert Johnson</dc:creator>
  <cp:lastModifiedBy>Robert Johnson</cp:lastModifiedBy>
  <cp:revision>13</cp:revision>
  <dcterms:created xsi:type="dcterms:W3CDTF">2019-08-25T18:14:54Z</dcterms:created>
  <dcterms:modified xsi:type="dcterms:W3CDTF">2019-08-25T20:49:49Z</dcterms:modified>
</cp:coreProperties>
</file>